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6" r:id="rId15"/>
    <p:sldId id="269" r:id="rId16"/>
    <p:sldId id="270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6" d="100"/>
          <a:sy n="36" d="100"/>
        </p:scale>
        <p:origin x="-7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60B80-CED8-443D-826F-9F2CCEFCA1CE}" type="datetimeFigureOut">
              <a:rPr lang="uk-UA" smtClean="0"/>
              <a:pPr/>
              <a:t>13.12.2014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D3EFB-410D-4AF8-9A46-D6429B14AB9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60B80-CED8-443D-826F-9F2CCEFCA1CE}" type="datetimeFigureOut">
              <a:rPr lang="uk-UA" smtClean="0"/>
              <a:pPr/>
              <a:t>13.12.2014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D3EFB-410D-4AF8-9A46-D6429B14AB9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60B80-CED8-443D-826F-9F2CCEFCA1CE}" type="datetimeFigureOut">
              <a:rPr lang="uk-UA" smtClean="0"/>
              <a:pPr/>
              <a:t>13.12.2014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D3EFB-410D-4AF8-9A46-D6429B14AB9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60B80-CED8-443D-826F-9F2CCEFCA1CE}" type="datetimeFigureOut">
              <a:rPr lang="uk-UA" smtClean="0"/>
              <a:pPr/>
              <a:t>13.12.2014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D3EFB-410D-4AF8-9A46-D6429B14AB9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60B80-CED8-443D-826F-9F2CCEFCA1CE}" type="datetimeFigureOut">
              <a:rPr lang="uk-UA" smtClean="0"/>
              <a:pPr/>
              <a:t>13.12.2014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D3EFB-410D-4AF8-9A46-D6429B14AB9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60B80-CED8-443D-826F-9F2CCEFCA1CE}" type="datetimeFigureOut">
              <a:rPr lang="uk-UA" smtClean="0"/>
              <a:pPr/>
              <a:t>13.12.2014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D3EFB-410D-4AF8-9A46-D6429B14AB9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60B80-CED8-443D-826F-9F2CCEFCA1CE}" type="datetimeFigureOut">
              <a:rPr lang="uk-UA" smtClean="0"/>
              <a:pPr/>
              <a:t>13.12.2014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D3EFB-410D-4AF8-9A46-D6429B14AB9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60B80-CED8-443D-826F-9F2CCEFCA1CE}" type="datetimeFigureOut">
              <a:rPr lang="uk-UA" smtClean="0"/>
              <a:pPr/>
              <a:t>13.12.2014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D3EFB-410D-4AF8-9A46-D6429B14AB9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60B80-CED8-443D-826F-9F2CCEFCA1CE}" type="datetimeFigureOut">
              <a:rPr lang="uk-UA" smtClean="0"/>
              <a:pPr/>
              <a:t>13.12.2014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D3EFB-410D-4AF8-9A46-D6429B14AB9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60B80-CED8-443D-826F-9F2CCEFCA1CE}" type="datetimeFigureOut">
              <a:rPr lang="uk-UA" smtClean="0"/>
              <a:pPr/>
              <a:t>13.12.2014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D3EFB-410D-4AF8-9A46-D6429B14AB9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60B80-CED8-443D-826F-9F2CCEFCA1CE}" type="datetimeFigureOut">
              <a:rPr lang="uk-UA" smtClean="0"/>
              <a:pPr/>
              <a:t>13.12.2014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D3EFB-410D-4AF8-9A46-D6429B14AB9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60B80-CED8-443D-826F-9F2CCEFCA1CE}" type="datetimeFigureOut">
              <a:rPr lang="uk-UA" smtClean="0"/>
              <a:pPr/>
              <a:t>13.12.2014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D3EFB-410D-4AF8-9A46-D6429B14AB9C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60848"/>
            <a:ext cx="8229600" cy="2232248"/>
          </a:xfrm>
        </p:spPr>
        <p:txBody>
          <a:bodyPr>
            <a:noAutofit/>
          </a:bodyPr>
          <a:lstStyle/>
          <a:p>
            <a:r>
              <a:rPr lang="uk-UA" sz="7200" dirty="0" smtClean="0"/>
              <a:t>Математика 4 клас</a:t>
            </a:r>
            <a:br>
              <a:rPr lang="uk-UA" sz="7200" dirty="0" smtClean="0"/>
            </a:br>
            <a:endParaRPr lang="uk-UA" sz="7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340968"/>
          </a:xfrm>
        </p:spPr>
        <p:txBody>
          <a:bodyPr/>
          <a:lstStyle/>
          <a:p>
            <a:endParaRPr lang="uk-UA" dirty="0" smtClean="0"/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643050"/>
            <a:ext cx="7772400" cy="2870211"/>
          </a:xfrm>
        </p:spPr>
        <p:txBody>
          <a:bodyPr>
            <a:normAutofit/>
          </a:bodyPr>
          <a:lstStyle/>
          <a:p>
            <a:r>
              <a:rPr lang="uk-U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Обчислення площі прямокутних ділянок за планом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785794"/>
            <a:ext cx="8229600" cy="526893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Доброго дня!</a:t>
            </a:r>
          </a:p>
          <a:p>
            <a:pPr algn="ctr">
              <a:buNone/>
            </a:pPr>
            <a:r>
              <a:rPr lang="uk-U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Всі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с</a:t>
            </a:r>
            <a:r>
              <a:rPr lang="uk-UA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iдайте</a:t>
            </a:r>
            <a:r>
              <a:rPr lang="uk-U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тихо діти</a:t>
            </a:r>
          </a:p>
          <a:p>
            <a:pPr algn="ctr">
              <a:buNone/>
            </a:pPr>
            <a:r>
              <a:rPr lang="uk-U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Домовляймось не шуміти</a:t>
            </a:r>
          </a:p>
          <a:p>
            <a:pPr algn="ctr">
              <a:buNone/>
            </a:pPr>
            <a:r>
              <a:rPr lang="uk-U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Руки гарно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</a:t>
            </a:r>
            <a:r>
              <a:rPr lang="uk-UA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iднiмати</a:t>
            </a:r>
            <a:endParaRPr lang="uk-UA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>
              <a:buNone/>
            </a:pP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Ч</a:t>
            </a:r>
            <a:r>
              <a:rPr lang="uk-UA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iтко</a:t>
            </a:r>
            <a:r>
              <a:rPr lang="uk-U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влад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в</a:t>
            </a:r>
            <a:r>
              <a:rPr lang="uk-UA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iдповiдати</a:t>
            </a:r>
            <a:endParaRPr lang="uk-UA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>
              <a:buNone/>
            </a:pPr>
            <a:r>
              <a:rPr lang="uk-U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 </a:t>
            </a:r>
            <a:r>
              <a:rPr lang="uk-UA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уроцi</a:t>
            </a:r>
            <a:r>
              <a:rPr lang="uk-U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не дрімати</a:t>
            </a:r>
          </a:p>
          <a:p>
            <a:pPr algn="ctr">
              <a:buNone/>
            </a:pPr>
            <a:r>
              <a:rPr lang="uk-U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 знання мерщій хапати!</a:t>
            </a:r>
          </a:p>
          <a:p>
            <a:endParaRPr lang="uk-UA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00174"/>
            <a:ext cx="8229600" cy="4143404"/>
          </a:xfrm>
        </p:spPr>
        <p:txBody>
          <a:bodyPr>
            <a:normAutofit/>
          </a:bodyPr>
          <a:lstStyle/>
          <a:p>
            <a:r>
              <a:rPr lang="uk-U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Міркувати – швидко!</a:t>
            </a:r>
            <a:br>
              <a:rPr lang="uk-U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uk-U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Відповідати – правильно!</a:t>
            </a:r>
            <a:br>
              <a:rPr lang="uk-U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uk-U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Лічити – точно!</a:t>
            </a:r>
            <a:br>
              <a:rPr lang="uk-U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uk-U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Писати – гарно!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pic>
        <p:nvPicPr>
          <p:cNvPr id="2050" name="Picture 2" descr="C:\Users\Маша\Documents\Навчання\МЗКТ\Практичні завдання\ПР-4\Малюнки\304879852.jpg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0"/>
            <a:ext cx="1857388" cy="17413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643050"/>
            <a:ext cx="8229600" cy="3357586"/>
          </a:xfrm>
        </p:spPr>
        <p:txBody>
          <a:bodyPr>
            <a:normAutofit/>
          </a:bodyPr>
          <a:lstStyle/>
          <a:p>
            <a:r>
              <a:rPr lang="uk-U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Перевірка домашнього завдання</a:t>
            </a:r>
            <a:endParaRPr lang="uk-UA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6" name="Picture 2" descr="C:\Users\Маша\Documents\Навчання\МЗКТ\Практичні завдання\ПР-4\Малюнки\pencil (1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822295">
            <a:off x="571472" y="357166"/>
            <a:ext cx="1571636" cy="2214578"/>
          </a:xfrm>
          <a:prstGeom prst="rect">
            <a:avLst/>
          </a:prstGeom>
          <a:noFill/>
        </p:spPr>
      </p:pic>
      <p:pic>
        <p:nvPicPr>
          <p:cNvPr id="1027" name="Picture 3" descr="C:\Users\Маша\Documents\Навчання\МЗКТ\Практичні завдання\ПР-4\Малюнки\5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43937">
            <a:off x="1316566" y="3396156"/>
            <a:ext cx="1684360" cy="2531142"/>
          </a:xfrm>
          <a:prstGeom prst="rect">
            <a:avLst/>
          </a:prstGeom>
          <a:noFill/>
        </p:spPr>
      </p:pic>
      <p:pic>
        <p:nvPicPr>
          <p:cNvPr id="1028" name="Picture 4" descr="C:\Users\Маша\Documents\Навчання\МЗКТ\Практичні завдання\ПР-4\Малюнки\images4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848482">
            <a:off x="4631047" y="188348"/>
            <a:ext cx="1847850" cy="2466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857364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uk-U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Яку одиницю площі зручно взяти для вимірювання площі шкільного коридору</a:t>
            </a:r>
            <a:r>
              <a:rPr lang="uk-UA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  <a:endParaRPr lang="uk-U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786050" y="3857628"/>
            <a:ext cx="3286148" cy="21431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0" b="1" i="0" u="none" strike="noStrike" kern="1200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м²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14422"/>
            <a:ext cx="8229600" cy="1500190"/>
          </a:xfrm>
        </p:spPr>
        <p:txBody>
          <a:bodyPr>
            <a:normAutofit fontScale="90000"/>
          </a:bodyPr>
          <a:lstStyle/>
          <a:p>
            <a:pPr lvl="0"/>
            <a:r>
              <a:rPr lang="uk-U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Яку одиницю площі зручно взяти для вимірювання площі сторінки учнівського зошита</a:t>
            </a:r>
            <a:r>
              <a:rPr lang="uk-U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  <a:endParaRPr lang="uk-U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928662" y="3357562"/>
            <a:ext cx="7000924" cy="29289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0" b="1" i="0" u="none" strike="noStrike" kern="1200" spc="50" normalizeH="0" baseline="0" noProof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см²</a:t>
            </a:r>
            <a:endParaRPr kumimoji="0" lang="uk-UA" sz="20000" b="1" i="0" u="none" strike="noStrike" kern="1200" spc="50" normalizeH="0" baseline="0" noProof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85860"/>
            <a:ext cx="8229600" cy="2000264"/>
          </a:xfrm>
        </p:spPr>
        <p:txBody>
          <a:bodyPr>
            <a:normAutofit fontScale="90000"/>
          </a:bodyPr>
          <a:lstStyle/>
          <a:p>
            <a:pPr lvl="0"/>
            <a:r>
              <a:rPr lang="uk-U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Яку одиницю площі зручно взяти для вимірювання площі поверхні стола</a:t>
            </a:r>
            <a:r>
              <a:rPr lang="uk-U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  <a:endParaRPr lang="uk-U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214414" y="3357562"/>
            <a:ext cx="6586526" cy="30003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0" b="1" i="0" u="none" strike="noStrike" kern="1200" spc="50" normalizeH="0" baseline="0" noProof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Дм²</a:t>
            </a:r>
            <a:endParaRPr kumimoji="0" lang="uk-UA" sz="20000" b="1" i="0" u="none" strike="noStrike" kern="1200" spc="50" normalizeH="0" baseline="0" noProof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282" y="1571612"/>
          <a:ext cx="8229600" cy="3257559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743200"/>
                <a:gridCol w="2743200"/>
                <a:gridCol w="2743200"/>
              </a:tblGrid>
              <a:tr h="1038227">
                <a:tc>
                  <a:txBody>
                    <a:bodyPr/>
                    <a:lstStyle/>
                    <a:p>
                      <a:pPr algn="ctr"/>
                      <a:r>
                        <a:rPr lang="uk-UA" sz="4400" b="1" kern="1200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ysClr val="windowText" lastClr="000000"/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 </a:t>
                      </a:r>
                      <a:r>
                        <a:rPr lang="en-US" sz="4400" b="1" kern="1200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ysClr val="windowText" lastClr="000000"/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780 - 640</a:t>
                      </a:r>
                      <a:endParaRPr lang="uk-UA" sz="44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ysClr val="windowText" lastClr="000000"/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4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ysClr val="windowText" lastClr="000000"/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190 - 150</a:t>
                      </a:r>
                      <a:endParaRPr lang="uk-UA" sz="44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ysClr val="windowText" lastClr="000000"/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4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ysClr val="windowText" lastClr="000000"/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60 + 120</a:t>
                      </a:r>
                      <a:endParaRPr lang="uk-UA" sz="44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ysClr val="windowText" lastClr="000000"/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/>
                </a:tc>
              </a:tr>
              <a:tr h="11096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44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ysClr val="windowText" lastClr="000000"/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180 - 100</a:t>
                      </a:r>
                      <a:endParaRPr lang="uk-UA" sz="44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ysClr val="windowText" lastClr="000000"/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4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ysClr val="windowText" lastClr="000000"/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140 - 80</a:t>
                      </a:r>
                      <a:endParaRPr lang="uk-UA" sz="44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ysClr val="windowText" lastClr="000000"/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4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ysClr val="windowText" lastClr="000000"/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80 + 110</a:t>
                      </a:r>
                      <a:endParaRPr lang="uk-UA" sz="44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ysClr val="windowText" lastClr="000000"/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/>
                </a:tc>
              </a:tr>
              <a:tr h="11096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44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ysClr val="windowText" lastClr="000000"/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40 + 530</a:t>
                      </a:r>
                      <a:endParaRPr lang="uk-UA" sz="44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ysClr val="windowText" lastClr="000000"/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4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ysClr val="windowText" lastClr="000000"/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70 + 710</a:t>
                      </a:r>
                      <a:endParaRPr lang="uk-UA" sz="44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ysClr val="windowText" lastClr="000000"/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4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ysClr val="windowText" lastClr="000000"/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570 - 500</a:t>
                      </a:r>
                      <a:endParaRPr lang="uk-UA" sz="44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ysClr val="windowText" lastClr="000000"/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6686568" cy="1143000"/>
          </a:xfrm>
        </p:spPr>
        <p:txBody>
          <a:bodyPr/>
          <a:lstStyle/>
          <a:p>
            <a:r>
              <a:rPr lang="uk-U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Гра </a:t>
            </a:r>
            <a:r>
              <a:rPr lang="uk-UA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“</a:t>
            </a:r>
            <a:r>
              <a:rPr lang="uk-UA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Замкни</a:t>
            </a:r>
            <a:r>
              <a:rPr lang="uk-U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uk-UA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коло</a:t>
            </a:r>
            <a:r>
              <a:rPr lang="uk-UA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”</a:t>
            </a:r>
            <a:endParaRPr lang="uk-U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1000100" y="1357298"/>
            <a:ext cx="6286544" cy="4643470"/>
            <a:chOff x="1000100" y="1357298"/>
            <a:chExt cx="6286544" cy="4643470"/>
          </a:xfrm>
        </p:grpSpPr>
        <p:grpSp>
          <p:nvGrpSpPr>
            <p:cNvPr id="13" name="Группа 12"/>
            <p:cNvGrpSpPr/>
            <p:nvPr/>
          </p:nvGrpSpPr>
          <p:grpSpPr>
            <a:xfrm>
              <a:off x="1000100" y="1357298"/>
              <a:ext cx="6286544" cy="4643470"/>
              <a:chOff x="1000100" y="1357298"/>
              <a:chExt cx="6286544" cy="4643470"/>
            </a:xfrm>
          </p:grpSpPr>
          <p:sp>
            <p:nvSpPr>
              <p:cNvPr id="4" name="Блок-схема: узел 3"/>
              <p:cNvSpPr/>
              <p:nvPr/>
            </p:nvSpPr>
            <p:spPr>
              <a:xfrm>
                <a:off x="1000100" y="3071810"/>
                <a:ext cx="1214446" cy="107157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2400" b="1" dirty="0" smtClean="0"/>
                  <a:t>1 км</a:t>
                </a:r>
                <a:endParaRPr lang="uk-UA" sz="2400" b="1" dirty="0"/>
              </a:p>
            </p:txBody>
          </p:sp>
          <p:sp>
            <p:nvSpPr>
              <p:cNvPr id="6" name="Блок-схема: узел 5"/>
              <p:cNvSpPr/>
              <p:nvPr/>
            </p:nvSpPr>
            <p:spPr>
              <a:xfrm>
                <a:off x="1857356" y="1785926"/>
                <a:ext cx="1214446" cy="107157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 sz="2400" b="1" dirty="0"/>
              </a:p>
            </p:txBody>
          </p:sp>
          <p:sp>
            <p:nvSpPr>
              <p:cNvPr id="7" name="Блок-схема: узел 6"/>
              <p:cNvSpPr/>
              <p:nvPr/>
            </p:nvSpPr>
            <p:spPr>
              <a:xfrm>
                <a:off x="3571868" y="1357298"/>
                <a:ext cx="1214446" cy="107157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 sz="2400" b="1"/>
              </a:p>
            </p:txBody>
          </p:sp>
          <p:sp>
            <p:nvSpPr>
              <p:cNvPr id="8" name="Блок-схема: узел 7"/>
              <p:cNvSpPr/>
              <p:nvPr/>
            </p:nvSpPr>
            <p:spPr>
              <a:xfrm>
                <a:off x="1714480" y="4357694"/>
                <a:ext cx="1214446" cy="107157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 sz="2400" b="1"/>
              </a:p>
            </p:txBody>
          </p:sp>
          <p:sp>
            <p:nvSpPr>
              <p:cNvPr id="9" name="Блок-схема: узел 8"/>
              <p:cNvSpPr/>
              <p:nvPr/>
            </p:nvSpPr>
            <p:spPr>
              <a:xfrm>
                <a:off x="3571868" y="4929198"/>
                <a:ext cx="1214446" cy="107157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 sz="2400" b="1"/>
              </a:p>
            </p:txBody>
          </p:sp>
          <p:sp>
            <p:nvSpPr>
              <p:cNvPr id="10" name="Блок-схема: узел 9"/>
              <p:cNvSpPr/>
              <p:nvPr/>
            </p:nvSpPr>
            <p:spPr>
              <a:xfrm>
                <a:off x="5214942" y="1857364"/>
                <a:ext cx="1214446" cy="107157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 sz="2400" b="1"/>
              </a:p>
            </p:txBody>
          </p:sp>
          <p:sp>
            <p:nvSpPr>
              <p:cNvPr id="11" name="Блок-схема: узел 10"/>
              <p:cNvSpPr/>
              <p:nvPr/>
            </p:nvSpPr>
            <p:spPr>
              <a:xfrm>
                <a:off x="6072198" y="3000372"/>
                <a:ext cx="1214446" cy="107157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 sz="2400" b="1"/>
              </a:p>
            </p:txBody>
          </p:sp>
          <p:sp>
            <p:nvSpPr>
              <p:cNvPr id="12" name="Блок-схема: узел 11"/>
              <p:cNvSpPr/>
              <p:nvPr/>
            </p:nvSpPr>
            <p:spPr>
              <a:xfrm>
                <a:off x="5286380" y="4429132"/>
                <a:ext cx="1214446" cy="107157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 sz="2400" b="1"/>
              </a:p>
            </p:txBody>
          </p:sp>
        </p:grpSp>
        <p:sp>
          <p:nvSpPr>
            <p:cNvPr id="14" name="Прямоугольник 13"/>
            <p:cNvSpPr/>
            <p:nvPr/>
          </p:nvSpPr>
          <p:spPr>
            <a:xfrm>
              <a:off x="1643042" y="2643182"/>
              <a:ext cx="700833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000" b="1" dirty="0"/>
                <a:t> :2</a:t>
              </a:r>
            </a:p>
          </p:txBody>
        </p:sp>
      </p:grpSp>
      <p:sp>
        <p:nvSpPr>
          <p:cNvPr id="16" name="Прямоугольник 15"/>
          <p:cNvSpPr/>
          <p:nvPr/>
        </p:nvSpPr>
        <p:spPr>
          <a:xfrm>
            <a:off x="2714612" y="1357298"/>
            <a:ext cx="7008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/>
              <a:t> :2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500562" y="1071546"/>
            <a:ext cx="7008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/>
              <a:t> :2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286512" y="1643050"/>
            <a:ext cx="7008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/>
              <a:t> </a:t>
            </a:r>
            <a:r>
              <a:rPr lang="uk-UA" sz="4000" b="1" dirty="0" smtClean="0"/>
              <a:t>:5</a:t>
            </a:r>
            <a:endParaRPr lang="uk-UA" sz="40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7215206" y="3071810"/>
            <a:ext cx="7008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/>
              <a:t> </a:t>
            </a:r>
            <a:r>
              <a:rPr lang="uk-UA" sz="4000" b="1" dirty="0" smtClean="0"/>
              <a:t>:5</a:t>
            </a:r>
            <a:endParaRPr lang="uk-UA" sz="4000" b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500826" y="4643446"/>
            <a:ext cx="9765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/>
              <a:t> </a:t>
            </a:r>
            <a:r>
              <a:rPr lang="uk-UA" sz="4000" b="1" dirty="0" smtClean="0"/>
              <a:t>-20</a:t>
            </a:r>
            <a:endParaRPr lang="uk-UA" sz="40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714876" y="5214950"/>
            <a:ext cx="9765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/>
              <a:t> </a:t>
            </a:r>
            <a:r>
              <a:rPr lang="uk-UA" sz="4000" b="1" dirty="0" smtClean="0"/>
              <a:t>-10</a:t>
            </a:r>
            <a:endParaRPr lang="uk-UA" sz="40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357422" y="5357826"/>
            <a:ext cx="12186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/>
              <a:t>+400</a:t>
            </a:r>
            <a:endParaRPr lang="uk-UA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071538" y="1071546"/>
            <a:ext cx="6286544" cy="4643470"/>
            <a:chOff x="1000100" y="1357298"/>
            <a:chExt cx="6286544" cy="4643470"/>
          </a:xfrm>
        </p:grpSpPr>
        <p:sp>
          <p:nvSpPr>
            <p:cNvPr id="5" name="Блок-схема: узел 4"/>
            <p:cNvSpPr/>
            <p:nvPr/>
          </p:nvSpPr>
          <p:spPr>
            <a:xfrm>
              <a:off x="1000100" y="3071810"/>
              <a:ext cx="1214446" cy="107157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3200" b="1" dirty="0" smtClean="0"/>
                <a:t>1 т</a:t>
              </a:r>
              <a:endParaRPr lang="uk-UA" sz="3200" b="1" dirty="0"/>
            </a:p>
          </p:txBody>
        </p:sp>
        <p:sp>
          <p:nvSpPr>
            <p:cNvPr id="6" name="Блок-схема: узел 5"/>
            <p:cNvSpPr/>
            <p:nvPr/>
          </p:nvSpPr>
          <p:spPr>
            <a:xfrm>
              <a:off x="1857356" y="1785926"/>
              <a:ext cx="1214446" cy="107157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sz="2400" b="1" dirty="0"/>
            </a:p>
          </p:txBody>
        </p:sp>
        <p:sp>
          <p:nvSpPr>
            <p:cNvPr id="7" name="Блок-схема: узел 6"/>
            <p:cNvSpPr/>
            <p:nvPr/>
          </p:nvSpPr>
          <p:spPr>
            <a:xfrm>
              <a:off x="3571868" y="1357298"/>
              <a:ext cx="1214446" cy="107157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sz="2400" b="1"/>
            </a:p>
          </p:txBody>
        </p:sp>
        <p:sp>
          <p:nvSpPr>
            <p:cNvPr id="8" name="Блок-схема: узел 7"/>
            <p:cNvSpPr/>
            <p:nvPr/>
          </p:nvSpPr>
          <p:spPr>
            <a:xfrm>
              <a:off x="1714480" y="4357694"/>
              <a:ext cx="1214446" cy="107157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sz="2400" b="1"/>
            </a:p>
          </p:txBody>
        </p:sp>
        <p:sp>
          <p:nvSpPr>
            <p:cNvPr id="9" name="Блок-схема: узел 8"/>
            <p:cNvSpPr/>
            <p:nvPr/>
          </p:nvSpPr>
          <p:spPr>
            <a:xfrm>
              <a:off x="3571868" y="4929198"/>
              <a:ext cx="1214446" cy="107157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sz="2400" b="1"/>
            </a:p>
          </p:txBody>
        </p:sp>
        <p:sp>
          <p:nvSpPr>
            <p:cNvPr id="10" name="Блок-схема: узел 9"/>
            <p:cNvSpPr/>
            <p:nvPr/>
          </p:nvSpPr>
          <p:spPr>
            <a:xfrm>
              <a:off x="5214942" y="1857364"/>
              <a:ext cx="1214446" cy="107157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sz="2400" b="1"/>
            </a:p>
          </p:txBody>
        </p:sp>
        <p:sp>
          <p:nvSpPr>
            <p:cNvPr id="11" name="Блок-схема: узел 10"/>
            <p:cNvSpPr/>
            <p:nvPr/>
          </p:nvSpPr>
          <p:spPr>
            <a:xfrm>
              <a:off x="6072198" y="3000372"/>
              <a:ext cx="1214446" cy="107157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sz="2400" b="1"/>
            </a:p>
          </p:txBody>
        </p:sp>
        <p:sp>
          <p:nvSpPr>
            <p:cNvPr id="12" name="Блок-схема: узел 11"/>
            <p:cNvSpPr/>
            <p:nvPr/>
          </p:nvSpPr>
          <p:spPr>
            <a:xfrm>
              <a:off x="5286380" y="4429132"/>
              <a:ext cx="1214446" cy="107157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sz="2400" b="1"/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1500166" y="2143116"/>
            <a:ext cx="5854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/>
              <a:t>:5</a:t>
            </a:r>
            <a:endParaRPr lang="uk-UA" sz="40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000364" y="1142984"/>
            <a:ext cx="5854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/>
              <a:t>:5</a:t>
            </a:r>
            <a:endParaRPr lang="uk-UA" sz="40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857752" y="1000108"/>
            <a:ext cx="5854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/>
              <a:t>:5</a:t>
            </a:r>
            <a:endParaRPr lang="uk-UA" sz="40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572264" y="1714488"/>
            <a:ext cx="5854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/>
              <a:t>:2</a:t>
            </a:r>
            <a:endParaRPr lang="uk-UA" sz="40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7429520" y="2928934"/>
            <a:ext cx="95731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· </a:t>
            </a:r>
            <a:r>
              <a:rPr lang="uk-UA" sz="4000" b="1" dirty="0" smtClean="0"/>
              <a:t>30</a:t>
            </a:r>
            <a:endParaRPr lang="uk-UA" sz="40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643702" y="4214818"/>
            <a:ext cx="12186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/>
              <a:t>+180</a:t>
            </a:r>
            <a:endParaRPr lang="uk-UA" sz="40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857752" y="4929198"/>
            <a:ext cx="5854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/>
              <a:t>:3</a:t>
            </a:r>
            <a:endParaRPr lang="uk-UA" sz="4000" b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714612" y="4929198"/>
            <a:ext cx="8611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/>
              <a:t>-10</a:t>
            </a:r>
            <a:endParaRPr lang="uk-UA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929586" cy="3714752"/>
          </a:xfrm>
        </p:spPr>
        <p:txBody>
          <a:bodyPr>
            <a:normAutofit fontScale="90000"/>
          </a:bodyPr>
          <a:lstStyle/>
          <a:p>
            <a:r>
              <a:rPr lang="uk-U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Площа присадибної ділянки 48а.  Двір займає </a:t>
            </a:r>
            <a:r>
              <a:rPr lang="uk-U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/</a:t>
            </a:r>
            <a:r>
              <a:rPr lang="uk-U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6 </a:t>
            </a:r>
            <a:r>
              <a:rPr lang="uk-U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ділянки, сад </a:t>
            </a:r>
            <a:r>
              <a:rPr lang="uk-U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– 1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/</a:t>
            </a:r>
            <a:r>
              <a:rPr lang="uk-U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4 </a:t>
            </a:r>
            <a:r>
              <a:rPr lang="uk-U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ділянки. Решту площі займає город. Знайти площу городу.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28596" y="3714752"/>
            <a:ext cx="8229600" cy="25717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1)Прочитай задачу. Розв</a:t>
            </a:r>
            <a: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’</a:t>
            </a:r>
            <a:r>
              <a:rPr kumimoji="0" lang="uk-UA" sz="4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яжи</a:t>
            </a:r>
            <a:r>
              <a:rPr kumimoji="0" lang="uk-UA" sz="4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її діями з поясненням. </a:t>
            </a:r>
            <a:r>
              <a:rPr kumimoji="0" lang="uk-UA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uk-UA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uk-U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000240"/>
            <a:ext cx="1143008" cy="1143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Прямоугольник 11"/>
          <p:cNvSpPr/>
          <p:nvPr/>
        </p:nvSpPr>
        <p:spPr>
          <a:xfrm>
            <a:off x="2428860" y="2000240"/>
            <a:ext cx="1071570" cy="1143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6" name="Прямоугольник 15"/>
          <p:cNvSpPr/>
          <p:nvPr/>
        </p:nvSpPr>
        <p:spPr>
          <a:xfrm>
            <a:off x="3929058" y="2000240"/>
            <a:ext cx="1071570" cy="1143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7" name="Прямоугольник 16"/>
          <p:cNvSpPr/>
          <p:nvPr/>
        </p:nvSpPr>
        <p:spPr>
          <a:xfrm>
            <a:off x="5643570" y="2000240"/>
            <a:ext cx="1071570" cy="1143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Прямоугольник 17"/>
          <p:cNvSpPr/>
          <p:nvPr/>
        </p:nvSpPr>
        <p:spPr>
          <a:xfrm>
            <a:off x="7215206" y="2000240"/>
            <a:ext cx="1071570" cy="1143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0" name="Прямоугольник 19"/>
          <p:cNvSpPr/>
          <p:nvPr/>
        </p:nvSpPr>
        <p:spPr>
          <a:xfrm>
            <a:off x="3500430" y="1785926"/>
            <a:ext cx="35719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8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:</a:t>
            </a:r>
            <a:endParaRPr lang="uk-UA" sz="8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072066" y="2143116"/>
            <a:ext cx="6080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+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786578" y="1785926"/>
            <a:ext cx="35719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8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:</a:t>
            </a:r>
            <a:endParaRPr lang="uk-UA" sz="8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428728" y="2143116"/>
            <a:ext cx="5715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–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857356" y="1643050"/>
            <a:ext cx="48478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(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8215338" y="1714488"/>
            <a:ext cx="56778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12776"/>
            <a:ext cx="7888390" cy="3096344"/>
          </a:xfrm>
        </p:spPr>
        <p:txBody>
          <a:bodyPr>
            <a:normAutofit/>
          </a:bodyPr>
          <a:lstStyle/>
          <a:p>
            <a:r>
              <a:rPr lang="uk-UA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Фізкультхвилинка</a:t>
            </a:r>
            <a:endParaRPr lang="uk-UA" sz="6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714348" y="1285860"/>
            <a:ext cx="6572296" cy="2928958"/>
            <a:chOff x="714348" y="1285860"/>
            <a:chExt cx="6572296" cy="2928958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714348" y="1285860"/>
              <a:ext cx="2643206" cy="292895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uk-UA" sz="36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</a:rPr>
                <a:t>Цибуля</a:t>
              </a:r>
              <a:endParaRPr lang="uk-U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3357554" y="1285860"/>
              <a:ext cx="3929090" cy="1714512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uk-UA" sz="36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</a:rPr>
                <a:t>Морква</a:t>
              </a:r>
              <a:endParaRPr lang="uk-U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3357554" y="3000372"/>
              <a:ext cx="3929090" cy="12144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uk-UA" sz="36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</a:rPr>
                <a:t>редиска</a:t>
              </a:r>
              <a:endParaRPr lang="uk-U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  <p:cxnSp>
        <p:nvCxnSpPr>
          <p:cNvPr id="9" name="Прямая со стрелкой 8"/>
          <p:cNvCxnSpPr/>
          <p:nvPr/>
        </p:nvCxnSpPr>
        <p:spPr>
          <a:xfrm rot="5400000">
            <a:off x="-1000164" y="2786058"/>
            <a:ext cx="3001190" cy="794"/>
          </a:xfrm>
          <a:prstGeom prst="straightConnector1">
            <a:avLst/>
          </a:prstGeom>
          <a:ln w="571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10800000">
            <a:off x="714348" y="4429132"/>
            <a:ext cx="2643206" cy="1588"/>
          </a:xfrm>
          <a:prstGeom prst="straightConnector1">
            <a:avLst/>
          </a:prstGeom>
          <a:ln w="571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0800000">
            <a:off x="3357554" y="4429132"/>
            <a:ext cx="4000528" cy="1588"/>
          </a:xfrm>
          <a:prstGeom prst="straightConnector1">
            <a:avLst/>
          </a:prstGeom>
          <a:ln w="571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5400000">
            <a:off x="6787372" y="2142322"/>
            <a:ext cx="1714512" cy="1588"/>
          </a:xfrm>
          <a:prstGeom prst="straightConnector1">
            <a:avLst/>
          </a:prstGeom>
          <a:ln w="571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0" y="2071678"/>
            <a:ext cx="714380" cy="1143000"/>
          </a:xfrm>
        </p:spPr>
        <p:txBody>
          <a:bodyPr vert="vert270">
            <a:normAutofit fontScale="90000"/>
          </a:bodyPr>
          <a:lstStyle/>
          <a:p>
            <a:r>
              <a:rPr lang="uk-UA" sz="3600" b="1" dirty="0" smtClean="0"/>
              <a:t>6 м</a:t>
            </a:r>
            <a:endParaRPr lang="uk-UA" sz="3600" b="1" dirty="0"/>
          </a:p>
        </p:txBody>
      </p:sp>
      <p:sp>
        <p:nvSpPr>
          <p:cNvPr id="23" name="Заголовок 1"/>
          <p:cNvSpPr txBox="1">
            <a:spLocks/>
          </p:cNvSpPr>
          <p:nvPr/>
        </p:nvSpPr>
        <p:spPr>
          <a:xfrm rot="5400000">
            <a:off x="1714476" y="4000508"/>
            <a:ext cx="714380" cy="1143000"/>
          </a:xfrm>
          <a:prstGeom prst="rect">
            <a:avLst/>
          </a:prstGeom>
        </p:spPr>
        <p:txBody>
          <a:bodyPr vert="vert270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5 м</a:t>
            </a:r>
          </a:p>
        </p:txBody>
      </p:sp>
      <p:sp>
        <p:nvSpPr>
          <p:cNvPr id="25" name="Заголовок 1"/>
          <p:cNvSpPr txBox="1">
            <a:spLocks/>
          </p:cNvSpPr>
          <p:nvPr/>
        </p:nvSpPr>
        <p:spPr>
          <a:xfrm rot="5400000">
            <a:off x="4857748" y="4071946"/>
            <a:ext cx="714380" cy="1143000"/>
          </a:xfrm>
          <a:prstGeom prst="rect">
            <a:avLst/>
          </a:prstGeom>
        </p:spPr>
        <p:txBody>
          <a:bodyPr vert="vert270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600" b="1" dirty="0" smtClean="0">
                <a:latin typeface="+mj-lt"/>
                <a:ea typeface="+mj-ea"/>
                <a:cs typeface="+mj-cs"/>
              </a:rPr>
              <a:t>10</a:t>
            </a:r>
            <a:r>
              <a:rPr kumimoji="0" lang="uk-U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м</a:t>
            </a:r>
          </a:p>
        </p:txBody>
      </p:sp>
      <p:sp>
        <p:nvSpPr>
          <p:cNvPr id="26" name="Заголовок 1"/>
          <p:cNvSpPr txBox="1">
            <a:spLocks/>
          </p:cNvSpPr>
          <p:nvPr/>
        </p:nvSpPr>
        <p:spPr>
          <a:xfrm>
            <a:off x="7143768" y="1571612"/>
            <a:ext cx="714380" cy="1143000"/>
          </a:xfrm>
          <a:prstGeom prst="rect">
            <a:avLst/>
          </a:prstGeom>
        </p:spPr>
        <p:txBody>
          <a:bodyPr vert="vert270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 м</a:t>
            </a:r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0" y="0"/>
            <a:ext cx="532924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Задача №499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5" grpId="0"/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043362" cy="1143000"/>
          </a:xfrm>
        </p:spPr>
        <p:txBody>
          <a:bodyPr/>
          <a:lstStyle/>
          <a:p>
            <a:r>
              <a:rPr lang="uk-U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Задача 500</a:t>
            </a:r>
            <a:endParaRPr lang="uk-U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28794" y="2071678"/>
            <a:ext cx="4857784" cy="214314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cxnSp>
        <p:nvCxnSpPr>
          <p:cNvPr id="5" name="Прямая со стрелкой 4"/>
          <p:cNvCxnSpPr/>
          <p:nvPr/>
        </p:nvCxnSpPr>
        <p:spPr>
          <a:xfrm rot="10800000">
            <a:off x="1928794" y="4500570"/>
            <a:ext cx="4857784" cy="1588"/>
          </a:xfrm>
          <a:prstGeom prst="straightConnector1">
            <a:avLst/>
          </a:prstGeom>
          <a:ln w="571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5400000" flipH="1" flipV="1">
            <a:off x="572266" y="3142454"/>
            <a:ext cx="2143140" cy="1588"/>
          </a:xfrm>
          <a:prstGeom prst="straightConnector1">
            <a:avLst/>
          </a:prstGeom>
          <a:ln w="571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1"/>
          <p:cNvSpPr txBox="1">
            <a:spLocks/>
          </p:cNvSpPr>
          <p:nvPr/>
        </p:nvSpPr>
        <p:spPr>
          <a:xfrm rot="5400000">
            <a:off x="4000492" y="4214822"/>
            <a:ext cx="714380" cy="1143000"/>
          </a:xfrm>
          <a:prstGeom prst="rect">
            <a:avLst/>
          </a:prstGeom>
        </p:spPr>
        <p:txBody>
          <a:bodyPr vert="vert270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5 м</a:t>
            </a: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928658" y="2714624"/>
            <a:ext cx="714380" cy="1143000"/>
          </a:xfrm>
          <a:prstGeom prst="rect">
            <a:avLst/>
          </a:prstGeom>
        </p:spPr>
        <p:txBody>
          <a:bodyPr vert="vert270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 м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14282" y="1000108"/>
            <a:ext cx="7215206" cy="9286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Скільки витратили лаку?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1538" y="1785926"/>
            <a:ext cx="5572164" cy="2357454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5400000">
            <a:off x="1822431" y="2963859"/>
            <a:ext cx="2357454" cy="1588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1071538" y="2143116"/>
            <a:ext cx="185738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400" b="1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яблуні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1" y="3000372"/>
            <a:ext cx="655549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2" name="Прямая со стрелкой 11"/>
          <p:cNvCxnSpPr/>
          <p:nvPr/>
        </p:nvCxnSpPr>
        <p:spPr>
          <a:xfrm rot="10800000">
            <a:off x="1071538" y="4429132"/>
            <a:ext cx="5643602" cy="1588"/>
          </a:xfrm>
          <a:prstGeom prst="straightConnector1">
            <a:avLst/>
          </a:prstGeom>
          <a:ln w="571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5400000" flipH="1" flipV="1">
            <a:off x="5751521" y="2963859"/>
            <a:ext cx="2357454" cy="1588"/>
          </a:xfrm>
          <a:prstGeom prst="straightConnector1">
            <a:avLst/>
          </a:prstGeom>
          <a:ln w="571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Заголовок 1"/>
          <p:cNvSpPr txBox="1">
            <a:spLocks/>
          </p:cNvSpPr>
          <p:nvPr/>
        </p:nvSpPr>
        <p:spPr>
          <a:xfrm rot="5400000">
            <a:off x="3643302" y="4143384"/>
            <a:ext cx="714380" cy="1143000"/>
          </a:xfrm>
          <a:prstGeom prst="rect">
            <a:avLst/>
          </a:prstGeom>
        </p:spPr>
        <p:txBody>
          <a:bodyPr vert="vert270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40 м</a:t>
            </a: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6858016" y="2428868"/>
            <a:ext cx="2000264" cy="9286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 16 м менше</a:t>
            </a: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3071802" y="3143248"/>
            <a:ext cx="3500462" cy="9286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? </a:t>
            </a:r>
            <a:r>
              <a:rPr lang="uk-UA" sz="3600" b="1" dirty="0" err="1">
                <a:latin typeface="+mj-lt"/>
                <a:ea typeface="+mj-ea"/>
                <a:cs typeface="+mj-cs"/>
              </a:rPr>
              <a:t>к</a:t>
            </a:r>
            <a:r>
              <a:rPr kumimoji="0" lang="uk-UA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в.м</a:t>
            </a:r>
            <a:r>
              <a:rPr kumimoji="0" lang="uk-U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- решта </a:t>
            </a:r>
          </a:p>
        </p:txBody>
      </p:sp>
      <p:sp>
        <p:nvSpPr>
          <p:cNvPr id="21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3971924" cy="1143000"/>
          </a:xfrm>
        </p:spPr>
        <p:txBody>
          <a:bodyPr/>
          <a:lstStyle/>
          <a:p>
            <a:r>
              <a:rPr lang="uk-U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Задача № 501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  <p:bldP spid="16" grpId="0"/>
      <p:bldP spid="17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571480"/>
            <a:ext cx="42862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12 037 · 5 – 8984 – 457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00100" y="1428736"/>
            <a:ext cx="37561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1200 · 100 – 900 : 10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85918" y="2357430"/>
            <a:ext cx="44021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12 037 · 5 – (8984 – 457)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071934" y="3357562"/>
            <a:ext cx="31432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23 · 23 + 954 : 3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143372" y="571480"/>
            <a:ext cx="1669047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= 50744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643438" y="1428736"/>
            <a:ext cx="1654620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= </a:t>
            </a:r>
            <a:r>
              <a:rPr lang="uk-U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119910</a:t>
            </a:r>
            <a:endParaRPr lang="uk-UA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072198" y="2357430"/>
            <a:ext cx="1439818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= </a:t>
            </a:r>
            <a:r>
              <a:rPr lang="uk-UA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51658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929454" y="3357562"/>
            <a:ext cx="1010213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= </a:t>
            </a:r>
            <a:r>
              <a:rPr lang="uk-UA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847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857364"/>
            <a:ext cx="62937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1) (9407 + 5080) – (9407 - 5080)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143636" y="1857364"/>
            <a:ext cx="1811714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= 10160;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3143248"/>
            <a:ext cx="45191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2) 9485 · 9 – (9485 - 9)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429124" y="3143248"/>
            <a:ext cx="1805302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= 75889.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42984"/>
            <a:ext cx="8229600" cy="1143000"/>
          </a:xfrm>
        </p:spPr>
        <p:txBody>
          <a:bodyPr/>
          <a:lstStyle/>
          <a:p>
            <a:r>
              <a:rPr lang="uk-U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Домашнє завдання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235743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№ 504,</a:t>
            </a:r>
            <a:r>
              <a:rPr kumimoji="0" lang="uk-UA" sz="4400" b="1" i="0" u="none" strike="noStrike" kern="1200" cap="all" spc="0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505</a:t>
            </a:r>
            <a:endParaRPr kumimoji="0" lang="uk-UA" sz="4400" b="1" i="0" u="none" strike="noStrike" kern="1200" cap="all" spc="0" normalizeH="0" baseline="0" noProof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1122</TotalTime>
  <Words>297</Words>
  <Application>Microsoft Office PowerPoint</Application>
  <PresentationFormat>Экран (4:3)</PresentationFormat>
  <Paragraphs>85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Математика 4 клас </vt:lpstr>
      <vt:lpstr>Обчислення площі прямокутних ділянок за планом</vt:lpstr>
      <vt:lpstr>Презентация PowerPoint</vt:lpstr>
      <vt:lpstr>Міркувати – швидко! Відповідати – правильно! Лічити – точно! Писати – гарно! </vt:lpstr>
      <vt:lpstr>Перевірка домашнього завдання</vt:lpstr>
      <vt:lpstr>Яку одиницю площі зручно взяти для вимірювання площі шкільного коридору?</vt:lpstr>
      <vt:lpstr>Яку одиницю площі зручно взяти для вимірювання площі сторінки учнівського зошита?</vt:lpstr>
      <vt:lpstr>Яку одиницю площі зручно взяти для вимірювання площі поверхні стола?</vt:lpstr>
      <vt:lpstr>Презентация PowerPoint</vt:lpstr>
      <vt:lpstr>Гра “Замкни коло”</vt:lpstr>
      <vt:lpstr>Презентация PowerPoint</vt:lpstr>
      <vt:lpstr>Площа присадибної ділянки 48а.  Двір займає 1/6 ділянки, сад – 1/4 ділянки. Решту площі займає город. Знайти площу городу.</vt:lpstr>
      <vt:lpstr>Презентация PowerPoint</vt:lpstr>
      <vt:lpstr>Фізкультхвилинка</vt:lpstr>
      <vt:lpstr>6 м</vt:lpstr>
      <vt:lpstr>Задача 500</vt:lpstr>
      <vt:lpstr>Задача № 501</vt:lpstr>
      <vt:lpstr>Презентация PowerPoint</vt:lpstr>
      <vt:lpstr>Презентация PowerPoint</vt:lpstr>
      <vt:lpstr>Домашнє завдання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Обчислення площі прямокутних ділянок за планом</dc:title>
  <dc:creator>Маша</dc:creator>
  <cp:lastModifiedBy>Ольга</cp:lastModifiedBy>
  <cp:revision>15</cp:revision>
  <dcterms:created xsi:type="dcterms:W3CDTF">2014-12-03T15:44:01Z</dcterms:created>
  <dcterms:modified xsi:type="dcterms:W3CDTF">2014-12-13T18:41:52Z</dcterms:modified>
</cp:coreProperties>
</file>